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59" r:id="rId2"/>
    <p:sldMasterId id="2147483664" r:id="rId3"/>
  </p:sldMasterIdLst>
  <p:notesMasterIdLst>
    <p:notesMasterId r:id="rId28"/>
  </p:notesMasterIdLst>
  <p:handoutMasterIdLst>
    <p:handoutMasterId r:id="rId29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6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 snapToObjects="1">
      <p:cViewPr varScale="1">
        <p:scale>
          <a:sx n="90" d="100"/>
          <a:sy n="90" d="100"/>
        </p:scale>
        <p:origin x="90" y="258"/>
      </p:cViewPr>
      <p:guideLst>
        <p:guide orient="horz" pos="676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B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Add the title of your presentation here</a:t>
            </a:r>
            <a:endParaRPr lang="en-US" dirty="0"/>
          </a:p>
        </p:txBody>
      </p:sp>
      <p:sp>
        <p:nvSpPr>
          <p:cNvPr id="11" name="Subtitle 1"/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  <a:endParaRPr lang="en-US" sz="800" dirty="0">
              <a:solidFill>
                <a:srgbClr val="FFFFFF"/>
              </a:solidFill>
              <a:latin typeface="Helvetica Neue"/>
              <a:cs typeface="Helvetica Neue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8728" y="3729038"/>
            <a:ext cx="2938463" cy="385762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8" y="723900"/>
            <a:ext cx="3887787" cy="2619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7" y="1052400"/>
          <a:ext cx="5953649" cy="218487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/>
                <a:gridCol w="716414"/>
                <a:gridCol w="434865"/>
              </a:tblGrid>
              <a:tr h="312125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8" y="723900"/>
            <a:ext cx="4478337" cy="2619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032255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 smtClean="0"/>
              <a:t>Total Responses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200151"/>
            <a:ext cx="848201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4691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537D1D7B-70B5-9D4F-A9E5-525C1090DAAC}" type="datetime4">
              <a:rPr lang="en-US" smtClean="0"/>
              <a:t>December 8,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28084"/>
            <a:ext cx="3841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1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btitle 1"/>
          <p:cNvSpPr txBox="1">
            <a:spLocks/>
          </p:cNvSpPr>
          <p:nvPr userDrawn="1"/>
        </p:nvSpPr>
        <p:spPr>
          <a:xfrm>
            <a:off x="-56474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  <a:endParaRPr lang="en-US" sz="800" dirty="0">
              <a:solidFill>
                <a:srgbClr val="7C878E"/>
              </a:solidFill>
              <a:latin typeface="Helvetica Neue"/>
              <a:cs typeface="Helvetica Neue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009589"/>
            <a:ext cx="8229600" cy="5331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5" y="4819820"/>
            <a:ext cx="6630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807371"/>
            <a:ext cx="8229600" cy="85725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1"/>
          <p:cNvSpPr txBox="1">
            <a:spLocks/>
          </p:cNvSpPr>
          <p:nvPr userDrawn="1"/>
        </p:nvSpPr>
        <p:spPr>
          <a:xfrm>
            <a:off x="-56474" y="4886487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  <a:endParaRPr lang="en-US" sz="800" dirty="0">
              <a:solidFill>
                <a:srgbClr val="7C878E"/>
              </a:solidFill>
              <a:latin typeface="Helvetica Neue"/>
              <a:cs typeface="Helvetica Neue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41684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ACIFA 2018 Climate Survey - SAFA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Saturday, December 08,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Q8: When making decisions, this institution refers to one or all of: a mission statement, a statement of goals, or a statement of values.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136    Skipped: 0</a:t>
            </a:r>
          </a:p>
        </p:txBody>
      </p:sp>
      <p:pic>
        <p:nvPicPr>
          <p:cNvPr id="4" name="Picture 3" descr="table19681443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851071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Q9: Outstanding performance by instructors is rewarded.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136    Skipped: 0</a:t>
            </a:r>
          </a:p>
        </p:txBody>
      </p:sp>
      <p:pic>
        <p:nvPicPr>
          <p:cNvPr id="4" name="Picture 3" descr="table19681443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851071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Q10: My institution demonstrates a strong commitment to my health and well being.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136    Skipped: 0</a:t>
            </a:r>
          </a:p>
        </p:txBody>
      </p:sp>
      <p:pic>
        <p:nvPicPr>
          <p:cNvPr id="4" name="Picture 3" descr="table19681444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851071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Q11: Academic council has a meaningful impact on academic decisions.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136    Skipped: 0</a:t>
            </a:r>
          </a:p>
        </p:txBody>
      </p:sp>
      <p:pic>
        <p:nvPicPr>
          <p:cNvPr id="4" name="Picture 3" descr="table19681444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851071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Q12: The president of this institution provides effective leadership.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136    Skipped: 0</a:t>
            </a:r>
          </a:p>
        </p:txBody>
      </p:sp>
      <p:pic>
        <p:nvPicPr>
          <p:cNvPr id="4" name="Picture 3" descr="table19681444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851071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Q13: I have the resources I need to do my job effectively.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136    Skipped: 0</a:t>
            </a:r>
          </a:p>
        </p:txBody>
      </p:sp>
      <p:pic>
        <p:nvPicPr>
          <p:cNvPr id="4" name="Picture 3" descr="table19681444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851071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Q14: Faculty morale has improved at SAIT during the last year.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135    Skipped: 1</a:t>
            </a:r>
          </a:p>
        </p:txBody>
      </p:sp>
      <p:pic>
        <p:nvPicPr>
          <p:cNvPr id="4" name="Picture 3" descr="table19681445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851071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Q15: Faculty Engagement has improved at SAIT during the last year.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135    Skipped: 1</a:t>
            </a:r>
          </a:p>
        </p:txBody>
      </p:sp>
      <p:pic>
        <p:nvPicPr>
          <p:cNvPr id="4" name="Picture 3" descr="table19681444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851071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Q16: SAIT's Ethics FIRST (Fairness, Integrity, Respect, Safety, and Transparency) process is effective.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135    Skipped: 1</a:t>
            </a:r>
          </a:p>
        </p:txBody>
      </p:sp>
      <p:pic>
        <p:nvPicPr>
          <p:cNvPr id="4" name="Picture 3" descr="table19681444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851071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Q17: Documents provided to you by X-Docs are delivered on time and prepared according to your instructions.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135    Skipped: 1</a:t>
            </a:r>
          </a:p>
        </p:txBody>
      </p:sp>
      <p:pic>
        <p:nvPicPr>
          <p:cNvPr id="4" name="Picture 3" descr="table196814446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851071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136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t>Total Responses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Q18: Scheduling (timetabling) provides a workable weekly schedule for Instructors.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135    Skipped: 1</a:t>
            </a:r>
          </a:p>
        </p:txBody>
      </p:sp>
      <p:pic>
        <p:nvPicPr>
          <p:cNvPr id="4" name="Picture 3" descr="table19681444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851071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Q19: Campus facilities are clean, safe and well maintained.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135    Skipped: 1</a:t>
            </a:r>
          </a:p>
        </p:txBody>
      </p:sp>
      <p:pic>
        <p:nvPicPr>
          <p:cNvPr id="4" name="Picture 3" descr="table19681444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851071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Q20: The amount of weekly work you are expected to do goes beyond your regular hours.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135    Skipped: 1</a:t>
            </a:r>
          </a:p>
        </p:txBody>
      </p:sp>
      <p:pic>
        <p:nvPicPr>
          <p:cNvPr id="4" name="Picture 3" descr="table19681444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851071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Q21: There is pressure on faculty to maintain student numbers at the expense of academic standards.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135    Skipped: 1</a:t>
            </a:r>
          </a:p>
        </p:txBody>
      </p:sp>
      <p:pic>
        <p:nvPicPr>
          <p:cNvPr id="4" name="Picture 3" descr="table19681445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851071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Q22: The current campus commercial food services (Chartwells) provides satisfactory services, i.e.; quality, price, availability.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135    Skipped: 1</a:t>
            </a:r>
          </a:p>
        </p:txBody>
      </p:sp>
      <p:pic>
        <p:nvPicPr>
          <p:cNvPr id="4" name="Picture 3" descr="table19681445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851071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Q1: My institution demonstrates a strong commitment to improving my teaching skills.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136    Skipped: 0</a:t>
            </a:r>
          </a:p>
        </p:txBody>
      </p:sp>
      <p:pic>
        <p:nvPicPr>
          <p:cNvPr id="4" name="Picture 3" descr="table19681443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851071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Q2: My institution demonstrates a strong commitment to improving my discipline-specific knowledge.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136    Skipped: 0</a:t>
            </a:r>
          </a:p>
        </p:txBody>
      </p:sp>
      <p:pic>
        <p:nvPicPr>
          <p:cNvPr id="4" name="Picture 3" descr="table19681443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851071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Q3: I have enough time to attend to my professional development needs.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136    Skipped: 0</a:t>
            </a:r>
          </a:p>
        </p:txBody>
      </p:sp>
      <p:pic>
        <p:nvPicPr>
          <p:cNvPr id="4" name="Picture 3" descr="table19681443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851071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Q4: Senior administration communicates openly with faculty.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136    Skipped: 0</a:t>
            </a:r>
          </a:p>
        </p:txBody>
      </p:sp>
      <p:pic>
        <p:nvPicPr>
          <p:cNvPr id="4" name="Picture 3" descr="table19681443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851071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Q5: I am informed in a timely manner about important changes that affect me.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136    Skipped: 0</a:t>
            </a:r>
          </a:p>
        </p:txBody>
      </p:sp>
      <p:pic>
        <p:nvPicPr>
          <p:cNvPr id="4" name="Picture 3" descr="table19681443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851071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Q6: Input from faculty is sought AND seriously considered in decision-making at my institution.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136    Skipped: 0</a:t>
            </a:r>
          </a:p>
        </p:txBody>
      </p:sp>
      <p:pic>
        <p:nvPicPr>
          <p:cNvPr id="4" name="Picture 3" descr="table19681443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851071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Q7: Senior administration understands day-to-day challenges faced by instructors.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136    Skipped: 0</a:t>
            </a:r>
          </a:p>
        </p:txBody>
      </p:sp>
      <p:pic>
        <p:nvPicPr>
          <p:cNvPr id="4" name="Picture 3" descr="table196814436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851071" cy="762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289</TotalTime>
  <Words>483</Words>
  <Application>Microsoft Office PowerPoint</Application>
  <PresentationFormat>On-screen Show (16:9)</PresentationFormat>
  <Paragraphs>48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Helvetica Neue</vt:lpstr>
      <vt:lpstr>SM-template-20140529</vt:lpstr>
      <vt:lpstr>Data slides</vt:lpstr>
      <vt:lpstr>Response Summary</vt:lpstr>
      <vt:lpstr>PowerPoint Presentation</vt:lpstr>
      <vt:lpstr>136</vt:lpstr>
      <vt:lpstr>Q1: My institution demonstrates a strong commitment to improving my teaching skills.</vt:lpstr>
      <vt:lpstr>Q2: My institution demonstrates a strong commitment to improving my discipline-specific knowledge.</vt:lpstr>
      <vt:lpstr>Q3: I have enough time to attend to my professional development needs.</vt:lpstr>
      <vt:lpstr>Q4: Senior administration communicates openly with faculty.</vt:lpstr>
      <vt:lpstr>Q5: I am informed in a timely manner about important changes that affect me.</vt:lpstr>
      <vt:lpstr>Q6: Input from faculty is sought AND seriously considered in decision-making at my institution.</vt:lpstr>
      <vt:lpstr>Q7: Senior administration understands day-to-day challenges faced by instructors.</vt:lpstr>
      <vt:lpstr>Q8: When making decisions, this institution refers to one or all of: a mission statement, a statement of goals, or a statement of values.</vt:lpstr>
      <vt:lpstr>Q9: Outstanding performance by instructors is rewarded.</vt:lpstr>
      <vt:lpstr>Q10: My institution demonstrates a strong commitment to my health and well being.</vt:lpstr>
      <vt:lpstr>Q11: Academic council has a meaningful impact on academic decisions.</vt:lpstr>
      <vt:lpstr>Q12: The president of this institution provides effective leadership.</vt:lpstr>
      <vt:lpstr>Q13: I have the resources I need to do my job effectively.</vt:lpstr>
      <vt:lpstr>Q14: Faculty morale has improved at SAIT during the last year.</vt:lpstr>
      <vt:lpstr>Q15: Faculty Engagement has improved at SAIT during the last year.</vt:lpstr>
      <vt:lpstr>Q16: SAIT's Ethics FIRST (Fairness, Integrity, Respect, Safety, and Transparency) process is effective.</vt:lpstr>
      <vt:lpstr>Q17: Documents provided to you by X-Docs are delivered on time and prepared according to your instructions.</vt:lpstr>
      <vt:lpstr>Q18: Scheduling (timetabling) provides a workable weekly schedule for Instructors.</vt:lpstr>
      <vt:lpstr>Q19: Campus facilities are clean, safe and well maintained.</vt:lpstr>
      <vt:lpstr>Q20: The amount of weekly work you are expected to do goes beyond your regular hours.</vt:lpstr>
      <vt:lpstr>Q21: There is pressure on faculty to maintain student numbers at the expense of academic standards.</vt:lpstr>
      <vt:lpstr>Q22: The current campus commercial food services (Chartwells) provides satisfactory services, i.e.; quality, price, availability.</vt:lpstr>
    </vt:vector>
  </TitlesOfParts>
  <Company>SurveyMonkey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Clarke</dc:creator>
  <cp:lastModifiedBy>Janice Kirchner</cp:lastModifiedBy>
  <cp:revision>45</cp:revision>
  <dcterms:created xsi:type="dcterms:W3CDTF">2014-01-30T23:18:11Z</dcterms:created>
  <dcterms:modified xsi:type="dcterms:W3CDTF">2018-12-08T16:32:08Z</dcterms:modified>
</cp:coreProperties>
</file>