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309" r:id="rId2"/>
    <p:sldId id="340" r:id="rId3"/>
    <p:sldId id="331" r:id="rId4"/>
    <p:sldId id="341" r:id="rId5"/>
    <p:sldId id="343" r:id="rId6"/>
    <p:sldId id="344" r:id="rId7"/>
    <p:sldId id="329" r:id="rId8"/>
  </p:sldIdLst>
  <p:sldSz cx="12192000" cy="6858000"/>
  <p:notesSz cx="6858000" cy="92154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icia Wight" initials="AW" lastIdx="2" clrIdx="0">
    <p:extLst>
      <p:ext uri="{19B8F6BF-5375-455C-9EA6-DF929625EA0E}">
        <p15:presenceInfo xmlns:p15="http://schemas.microsoft.com/office/powerpoint/2012/main" userId="S-1-5-21-109018437-1306540758-597186216-1675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7FF"/>
    <a:srgbClr val="FFE1E1"/>
    <a:srgbClr val="E1FFFF"/>
    <a:srgbClr val="EFDF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9" autoAdjust="0"/>
    <p:restoredTop sz="70366" autoAdjust="0"/>
  </p:normalViewPr>
  <p:slideViewPr>
    <p:cSldViewPr snapToGrid="0" snapToObjects="1" showGuides="1">
      <p:cViewPr varScale="1">
        <p:scale>
          <a:sx n="63" d="100"/>
          <a:sy n="63" d="100"/>
        </p:scale>
        <p:origin x="67" y="42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72421" cy="462660"/>
          </a:xfrm>
          <a:prstGeom prst="rect">
            <a:avLst/>
          </a:prstGeom>
        </p:spPr>
        <p:txBody>
          <a:bodyPr vert="horz" lIns="90123" tIns="45062" rIns="90123" bIns="450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027" y="1"/>
            <a:ext cx="2972421" cy="462660"/>
          </a:xfrm>
          <a:prstGeom prst="rect">
            <a:avLst/>
          </a:prstGeom>
        </p:spPr>
        <p:txBody>
          <a:bodyPr vert="horz" lIns="90123" tIns="45062" rIns="90123" bIns="45062" rtlCol="0"/>
          <a:lstStyle>
            <a:lvl1pPr algn="r">
              <a:defRPr sz="1200"/>
            </a:lvl1pPr>
          </a:lstStyle>
          <a:p>
            <a:fld id="{B191D6AE-CBD0-437D-9A81-3826D3D9286A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752778"/>
            <a:ext cx="2972421" cy="462660"/>
          </a:xfrm>
          <a:prstGeom prst="rect">
            <a:avLst/>
          </a:prstGeom>
        </p:spPr>
        <p:txBody>
          <a:bodyPr vert="horz" lIns="90123" tIns="45062" rIns="90123" bIns="450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027" y="8752778"/>
            <a:ext cx="2972421" cy="462660"/>
          </a:xfrm>
          <a:prstGeom prst="rect">
            <a:avLst/>
          </a:prstGeom>
        </p:spPr>
        <p:txBody>
          <a:bodyPr vert="horz" lIns="90123" tIns="45062" rIns="90123" bIns="45062" rtlCol="0" anchor="b"/>
          <a:lstStyle>
            <a:lvl1pPr algn="r">
              <a:defRPr sz="1200"/>
            </a:lvl1pPr>
          </a:lstStyle>
          <a:p>
            <a:fld id="{ADECDA14-18B5-40E1-8961-B07B52F4B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8695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2372"/>
          </a:xfrm>
          <a:prstGeom prst="rect">
            <a:avLst/>
          </a:prstGeom>
        </p:spPr>
        <p:txBody>
          <a:bodyPr vert="horz" lIns="91835" tIns="45918" rIns="91835" bIns="4591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2372"/>
          </a:xfrm>
          <a:prstGeom prst="rect">
            <a:avLst/>
          </a:prstGeom>
        </p:spPr>
        <p:txBody>
          <a:bodyPr vert="horz" lIns="91835" tIns="45918" rIns="91835" bIns="45918" rtlCol="0"/>
          <a:lstStyle>
            <a:lvl1pPr algn="r">
              <a:defRPr sz="1200"/>
            </a:lvl1pPr>
          </a:lstStyle>
          <a:p>
            <a:fld id="{1FECC5D1-9868-4293-B27C-16B0AABE5DF9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66750" y="1152525"/>
            <a:ext cx="5524500" cy="3108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35" tIns="45918" rIns="91835" bIns="4591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34929"/>
            <a:ext cx="5486400" cy="3628579"/>
          </a:xfrm>
          <a:prstGeom prst="rect">
            <a:avLst/>
          </a:prstGeom>
        </p:spPr>
        <p:txBody>
          <a:bodyPr vert="horz" lIns="91835" tIns="45918" rIns="91835" bIns="4591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53068"/>
            <a:ext cx="2971800" cy="462371"/>
          </a:xfrm>
          <a:prstGeom prst="rect">
            <a:avLst/>
          </a:prstGeom>
        </p:spPr>
        <p:txBody>
          <a:bodyPr vert="horz" lIns="91835" tIns="45918" rIns="91835" bIns="4591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753068"/>
            <a:ext cx="2971800" cy="462371"/>
          </a:xfrm>
          <a:prstGeom prst="rect">
            <a:avLst/>
          </a:prstGeom>
        </p:spPr>
        <p:txBody>
          <a:bodyPr vert="horz" lIns="91835" tIns="45918" rIns="91835" bIns="45918" rtlCol="0" anchor="b"/>
          <a:lstStyle>
            <a:lvl1pPr algn="r">
              <a:defRPr sz="1200"/>
            </a:lvl1pPr>
          </a:lstStyle>
          <a:p>
            <a:fld id="{E75FF271-C30A-4BA4-9100-3AE93C6D4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23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5FF271-C30A-4BA4-9100-3AE93C6D45B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858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5FF271-C30A-4BA4-9100-3AE93C6D45B3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68912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22672" y="1122363"/>
            <a:ext cx="6845328" cy="2387600"/>
          </a:xfrm>
        </p:spPr>
        <p:txBody>
          <a:bodyPr anchor="b">
            <a:normAutofit/>
          </a:bodyPr>
          <a:lstStyle>
            <a:lvl1pPr algn="l">
              <a:defRPr sz="5400" b="1" i="0">
                <a:solidFill>
                  <a:schemeClr val="accent1"/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22672" y="3602038"/>
            <a:ext cx="6845328" cy="1655762"/>
          </a:xfrm>
        </p:spPr>
        <p:txBody>
          <a:bodyPr>
            <a:normAutofit/>
          </a:bodyPr>
          <a:lstStyle>
            <a:lvl1pPr marL="0" indent="0" algn="l">
              <a:buNone/>
              <a:defRPr sz="3000">
                <a:solidFill>
                  <a:schemeClr val="accent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822675" y="6390222"/>
            <a:ext cx="1231900" cy="365125"/>
          </a:xfrm>
        </p:spPr>
        <p:txBody>
          <a:bodyPr anchor="b"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fld id="{B3D2B377-CF7E-8F44-A32D-7E519906999D}" type="datetimeFigureOut">
              <a:rPr lang="en-US" smtClean="0"/>
              <a:pPr/>
              <a:t>5/8/2020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32372" y="6390222"/>
            <a:ext cx="5067328" cy="365125"/>
          </a:xfrm>
        </p:spPr>
        <p:txBody>
          <a:bodyPr anchor="b"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77503" y="6390222"/>
            <a:ext cx="876300" cy="365125"/>
          </a:xfrm>
        </p:spPr>
        <p:txBody>
          <a:bodyPr anchor="b"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fld id="{FDDB6027-878D-A249-A7C0-2BF119D95C8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sait_icon_wordmark_colour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3" y="904252"/>
            <a:ext cx="3708372" cy="4718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2279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4"/>
            <a:ext cx="10515600" cy="2852737"/>
          </a:xfrm>
        </p:spPr>
        <p:txBody>
          <a:bodyPr anchor="b">
            <a:normAutofit/>
          </a:bodyPr>
          <a:lstStyle>
            <a:lvl1pPr>
              <a:defRPr sz="5400" b="1" i="0">
                <a:solidFill>
                  <a:schemeClr val="accent1"/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9"/>
            <a:ext cx="10515600" cy="1500187"/>
          </a:xfrm>
        </p:spPr>
        <p:txBody>
          <a:bodyPr>
            <a:normAutofit/>
          </a:bodyPr>
          <a:lstStyle>
            <a:lvl1pPr marL="0" indent="0">
              <a:buNone/>
              <a:defRPr sz="3000">
                <a:solidFill>
                  <a:schemeClr val="accent6"/>
                </a:solidFill>
              </a:defRPr>
            </a:lvl1pPr>
            <a:lvl2pPr marL="45717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822675" y="6390222"/>
            <a:ext cx="1231900" cy="365125"/>
          </a:xfrm>
        </p:spPr>
        <p:txBody>
          <a:bodyPr anchor="b"/>
          <a:lstStyle/>
          <a:p>
            <a:fld id="{B3D2B377-CF7E-8F44-A32D-7E519906999D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32372" y="6390222"/>
            <a:ext cx="5067328" cy="365125"/>
          </a:xfrm>
        </p:spPr>
        <p:txBody>
          <a:bodyPr anchor="b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77503" y="6390222"/>
            <a:ext cx="876300" cy="365125"/>
          </a:xfrm>
        </p:spPr>
        <p:txBody>
          <a:bodyPr anchor="b"/>
          <a:lstStyle/>
          <a:p>
            <a:fld id="{FDDB6027-878D-A249-A7C0-2BF119D95C83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sait_icon_wordmark_colour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700" y="-27337"/>
            <a:ext cx="2311400" cy="2940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5110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822675" y="6390222"/>
            <a:ext cx="1231900" cy="365125"/>
          </a:xfrm>
        </p:spPr>
        <p:txBody>
          <a:bodyPr anchor="b"/>
          <a:lstStyle/>
          <a:p>
            <a:fld id="{B3D2B377-CF7E-8F44-A32D-7E519906999D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32372" y="6390222"/>
            <a:ext cx="5067328" cy="365125"/>
          </a:xfrm>
        </p:spPr>
        <p:txBody>
          <a:bodyPr anchor="b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77503" y="6390222"/>
            <a:ext cx="876300" cy="365125"/>
          </a:xfrm>
        </p:spPr>
        <p:txBody>
          <a:bodyPr anchor="b"/>
          <a:lstStyle/>
          <a:p>
            <a:fld id="{FDDB6027-878D-A249-A7C0-2BF119D95C83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sait_icon_wordmark_horiz_colour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531" y="6176969"/>
            <a:ext cx="1650972" cy="681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0681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RE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77503" y="6390222"/>
            <a:ext cx="876300" cy="365125"/>
          </a:xfrm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DDB6027-878D-A249-A7C0-2BF119D95C8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831851" y="1709744"/>
            <a:ext cx="10515600" cy="2852737"/>
          </a:xfrm>
        </p:spPr>
        <p:txBody>
          <a:bodyPr anchor="b"/>
          <a:lstStyle>
            <a:lvl1pPr>
              <a:defRPr sz="6000" b="0" i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r>
              <a:rPr lang="en-CA" dirty="0"/>
              <a:t>Headline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238" r="35724"/>
          <a:stretch/>
        </p:blipFill>
        <p:spPr>
          <a:xfrm>
            <a:off x="7118412" y="-21266"/>
            <a:ext cx="5066505" cy="5708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2668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BLU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77503" y="6390222"/>
            <a:ext cx="876300" cy="365125"/>
          </a:xfrm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DDB6027-878D-A249-A7C0-2BF119D95C8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831851" y="1709744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CA"/>
              <a:t>Headline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238" r="35724"/>
          <a:stretch/>
        </p:blipFill>
        <p:spPr>
          <a:xfrm>
            <a:off x="7118412" y="-21266"/>
            <a:ext cx="5066505" cy="5708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6170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97162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22675" y="6356356"/>
            <a:ext cx="1231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accent6"/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fld id="{B3D2B377-CF7E-8F44-A32D-7E519906999D}" type="datetimeFigureOut">
              <a:rPr lang="en-US" smtClean="0"/>
              <a:pPr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32372" y="6356356"/>
            <a:ext cx="50673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6"/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77503" y="6356356"/>
            <a:ext cx="876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6"/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fld id="{FDDB6027-878D-A249-A7C0-2BF119D95C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694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5" r:id="rId4"/>
    <p:sldLayoutId id="2147483657" r:id="rId5"/>
    <p:sldLayoutId id="2147483654" r:id="rId6"/>
  </p:sldLayoutIdLst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Verdana" charset="0"/>
          <a:ea typeface="Verdana" charset="0"/>
          <a:cs typeface="Verdana" charset="0"/>
        </a:defRPr>
      </a:lvl1pPr>
    </p:titleStyle>
    <p:bodyStyle>
      <a:lvl1pPr marL="228589" indent="-228589" algn="l" defTabSz="914354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Verdana" charset="0"/>
          <a:ea typeface="Verdana" charset="0"/>
          <a:cs typeface="Verdana" charset="0"/>
        </a:defRPr>
      </a:lvl1pPr>
      <a:lvl2pPr marL="685766" indent="-228589" algn="l" defTabSz="914354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Verdana" charset="0"/>
          <a:ea typeface="Verdana" charset="0"/>
          <a:cs typeface="Verdana" charset="0"/>
        </a:defRPr>
      </a:lvl2pPr>
      <a:lvl3pPr marL="1142942" indent="-228589" algn="l" defTabSz="914354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Verdana" charset="0"/>
          <a:ea typeface="Verdana" charset="0"/>
          <a:cs typeface="Verdana" charset="0"/>
        </a:defRPr>
      </a:lvl3pPr>
      <a:lvl4pPr marL="1600120" indent="-228589" algn="l" defTabSz="914354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Verdana" charset="0"/>
          <a:ea typeface="Verdana" charset="0"/>
          <a:cs typeface="Verdana" charset="0"/>
        </a:defRPr>
      </a:lvl4pPr>
      <a:lvl5pPr marL="2057298" indent="-228589" algn="l" defTabSz="914354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Verdana" charset="0"/>
          <a:ea typeface="Verdana" charset="0"/>
          <a:cs typeface="Verdana" charset="0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MyPerformance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Year End Review Process 2020</a:t>
            </a:r>
          </a:p>
        </p:txBody>
      </p:sp>
    </p:spTree>
    <p:extLst>
      <p:ext uri="{BB962C8B-B14F-4D97-AF65-F5344CB8AC3E}">
        <p14:creationId xmlns:p14="http://schemas.microsoft.com/office/powerpoint/2010/main" val="3664957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8123"/>
            <a:ext cx="10515600" cy="1325563"/>
          </a:xfrm>
        </p:spPr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15342"/>
            <a:ext cx="10515600" cy="511601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b="1" dirty="0"/>
              <a:t>Current State</a:t>
            </a:r>
          </a:p>
          <a:p>
            <a:r>
              <a:rPr lang="en-US" sz="2400" dirty="0" err="1"/>
              <a:t>MyPerformance</a:t>
            </a:r>
            <a:r>
              <a:rPr lang="en-US" sz="2400" dirty="0"/>
              <a:t> </a:t>
            </a:r>
            <a:r>
              <a:rPr lang="en-US" sz="2400" dirty="0" smtClean="0"/>
              <a:t>framework and system was </a:t>
            </a:r>
            <a:r>
              <a:rPr lang="en-US" sz="2400" dirty="0"/>
              <a:t>launched to APT and Management groups in 2016</a:t>
            </a:r>
          </a:p>
          <a:p>
            <a:r>
              <a:rPr lang="en-US" sz="2400" dirty="0"/>
              <a:t>SAFA joined the online system this year (2019-2020)</a:t>
            </a:r>
          </a:p>
          <a:p>
            <a:r>
              <a:rPr lang="en-US" sz="2400" dirty="0"/>
              <a:t>AUPE continues to complete their performance reviews using paper forms (word document)</a:t>
            </a:r>
          </a:p>
          <a:p>
            <a:r>
              <a:rPr lang="en-US" sz="2400" dirty="0"/>
              <a:t>Collective agreements require annual performance reviews</a:t>
            </a:r>
          </a:p>
          <a:p>
            <a:endParaRPr lang="en-US" sz="2400" dirty="0"/>
          </a:p>
          <a:p>
            <a:pPr marL="0" indent="0">
              <a:buNone/>
            </a:pPr>
            <a:r>
              <a:rPr lang="en-US" sz="2400" b="1" dirty="0" smtClean="0"/>
              <a:t>Future Opportunities to Change</a:t>
            </a:r>
            <a:endParaRPr lang="en-US" sz="2400" b="1" dirty="0"/>
          </a:p>
          <a:p>
            <a:r>
              <a:rPr lang="en-US" sz="2400" dirty="0" smtClean="0"/>
              <a:t>We hear you - the </a:t>
            </a:r>
            <a:r>
              <a:rPr lang="en-US" sz="2400" dirty="0"/>
              <a:t>current </a:t>
            </a:r>
            <a:r>
              <a:rPr lang="en-US" sz="2400" dirty="0" smtClean="0"/>
              <a:t>framework </a:t>
            </a:r>
            <a:r>
              <a:rPr lang="en-US" sz="2400" dirty="0"/>
              <a:t>is not </a:t>
            </a:r>
            <a:r>
              <a:rPr lang="en-US" sz="2400" dirty="0" smtClean="0"/>
              <a:t>adding value for leaders </a:t>
            </a:r>
            <a:r>
              <a:rPr lang="en-US" sz="2400" dirty="0"/>
              <a:t>or employees, </a:t>
            </a:r>
            <a:r>
              <a:rPr lang="en-US" sz="2400" dirty="0" smtClean="0"/>
              <a:t>it’s cumbersome </a:t>
            </a:r>
            <a:r>
              <a:rPr lang="en-US" sz="2400" dirty="0"/>
              <a:t>and complex, and </a:t>
            </a:r>
            <a:r>
              <a:rPr lang="en-US" sz="2400" dirty="0" smtClean="0"/>
              <a:t>fails </a:t>
            </a:r>
            <a:r>
              <a:rPr lang="en-US" sz="2400" dirty="0"/>
              <a:t>to meet the fundamental goal of </a:t>
            </a:r>
            <a:r>
              <a:rPr lang="en-US" sz="2400" dirty="0" smtClean="0"/>
              <a:t>helping employees make progress in their work, feel engaged, and develop.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61200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86907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/>
              <a:t>Current circumstances present an opportunity to move towards a simplified performance process as we reexamine the best way forward to encourage employee </a:t>
            </a:r>
            <a:r>
              <a:rPr lang="en-US" sz="2400" dirty="0" smtClean="0"/>
              <a:t>progress, productivity and engagement.</a:t>
            </a: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interim, quick year end performance review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leadership engagement on future of performance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propose new process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pilot, review, adjust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launch to full organization</a:t>
            </a:r>
          </a:p>
        </p:txBody>
      </p:sp>
      <p:sp>
        <p:nvSpPr>
          <p:cNvPr id="6" name="Oval Callout 5"/>
          <p:cNvSpPr/>
          <p:nvPr/>
        </p:nvSpPr>
        <p:spPr>
          <a:xfrm>
            <a:off x="221226" y="2942303"/>
            <a:ext cx="1054510" cy="774291"/>
          </a:xfrm>
          <a:prstGeom prst="wedgeEllipseCallout">
            <a:avLst>
              <a:gd name="adj1" fmla="val 23223"/>
              <a:gd name="adj2" fmla="val 6345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We are here</a:t>
            </a:r>
            <a:endParaRPr lang="en-US" sz="1400" b="1" dirty="0"/>
          </a:p>
        </p:txBody>
      </p:sp>
      <p:sp>
        <p:nvSpPr>
          <p:cNvPr id="8" name="Left Brace 7"/>
          <p:cNvSpPr/>
          <p:nvPr/>
        </p:nvSpPr>
        <p:spPr>
          <a:xfrm>
            <a:off x="626806" y="4232787"/>
            <a:ext cx="211394" cy="1622323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47484" y="4297599"/>
            <a:ext cx="461665" cy="134121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dirty="0" smtClean="0"/>
              <a:t>Coming soon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67845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Interim Year End Performance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81379"/>
            <a:ext cx="10515600" cy="3705020"/>
          </a:xfrm>
        </p:spPr>
        <p:txBody>
          <a:bodyPr>
            <a:normAutofit/>
          </a:bodyPr>
          <a:lstStyle/>
          <a:p>
            <a:r>
              <a:rPr lang="en-US" sz="2400" dirty="0"/>
              <a:t>Simplified self and leader ratings on 3 areas (role, goals, competencies)</a:t>
            </a:r>
          </a:p>
          <a:p>
            <a:pPr lvl="1"/>
            <a:r>
              <a:rPr lang="en-US" sz="2000" dirty="0"/>
              <a:t>3 quick clicks, and you are done ! (but comments available too)</a:t>
            </a:r>
          </a:p>
          <a:p>
            <a:pPr lvl="1"/>
            <a:r>
              <a:rPr lang="en-US" sz="2000" dirty="0"/>
              <a:t>Not rating each individual goal (no need to have goals in the system)</a:t>
            </a:r>
          </a:p>
          <a:p>
            <a:pPr lvl="1"/>
            <a:r>
              <a:rPr lang="en-US" sz="2000" dirty="0"/>
              <a:t>Will not have an “overall” performance rating</a:t>
            </a:r>
          </a:p>
          <a:p>
            <a:r>
              <a:rPr lang="en-US" sz="2400" dirty="0"/>
              <a:t>Removing the calibration step</a:t>
            </a:r>
          </a:p>
          <a:p>
            <a:r>
              <a:rPr lang="en-US" sz="2400" dirty="0"/>
              <a:t>Leaders can move the process along at their own pace (this could realistically be completed in a day)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31491" y="4923154"/>
            <a:ext cx="9306231" cy="830997"/>
          </a:xfrm>
          <a:prstGeom prst="rect">
            <a:avLst/>
          </a:prstGeom>
          <a:noFill/>
          <a:ln w="28575"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A conversation with employees about their performance is the most fundamental part of this process. This is priority above all else.</a:t>
            </a:r>
          </a:p>
        </p:txBody>
      </p:sp>
    </p:spTree>
    <p:extLst>
      <p:ext uri="{BB962C8B-B14F-4D97-AF65-F5344CB8AC3E}">
        <p14:creationId xmlns:p14="http://schemas.microsoft.com/office/powerpoint/2010/main" val="18806627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Quick Demo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20000" t="45653" r="4342" b="793"/>
          <a:stretch/>
        </p:blipFill>
        <p:spPr>
          <a:xfrm>
            <a:off x="497574" y="1690692"/>
            <a:ext cx="4280904" cy="212176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l="-1" r="285" b="42206"/>
          <a:stretch/>
        </p:blipFill>
        <p:spPr>
          <a:xfrm>
            <a:off x="5480070" y="1"/>
            <a:ext cx="6240366" cy="2190500"/>
          </a:xfrm>
          <a:prstGeom prst="rect">
            <a:avLst/>
          </a:prstGeom>
        </p:spPr>
      </p:pic>
      <p:pic>
        <p:nvPicPr>
          <p:cNvPr id="6" name="Content Placeholder 8"/>
          <p:cNvPicPr>
            <a:picLocks noChangeAspect="1"/>
          </p:cNvPicPr>
          <p:nvPr/>
        </p:nvPicPr>
        <p:blipFill rotWithShape="1">
          <a:blip r:embed="rId4"/>
          <a:srcRect l="-1" r="-935" b="40380"/>
          <a:stretch/>
        </p:blipFill>
        <p:spPr>
          <a:xfrm>
            <a:off x="5514483" y="2109019"/>
            <a:ext cx="6179036" cy="232215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5"/>
          <a:srcRect l="407" t="2818" r="-407" b="47166"/>
          <a:stretch/>
        </p:blipFill>
        <p:spPr>
          <a:xfrm>
            <a:off x="5586110" y="4562250"/>
            <a:ext cx="6134325" cy="2222008"/>
          </a:xfrm>
          <a:prstGeom prst="rect">
            <a:avLst/>
          </a:prstGeom>
        </p:spPr>
      </p:pic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 rotWithShape="1">
          <a:blip r:embed="rId5"/>
          <a:srcRect l="44518" t="89214" r="123"/>
          <a:stretch/>
        </p:blipFill>
        <p:spPr>
          <a:xfrm>
            <a:off x="8012204" y="6268206"/>
            <a:ext cx="4179796" cy="58979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97574" y="4064902"/>
            <a:ext cx="479523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Ratings: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Outstanding year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Above and beyond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Quality performer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Partially achieved expectations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Did not meet expectations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New to role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26920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to complete year end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0186801"/>
              </p:ext>
            </p:extLst>
          </p:nvPr>
        </p:nvGraphicFramePr>
        <p:xfrm>
          <a:off x="435077" y="1692692"/>
          <a:ext cx="10663084" cy="363761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97510"/>
                <a:gridCol w="8465574"/>
              </a:tblGrid>
              <a:tr h="1631379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Launch</a:t>
                      </a:r>
                      <a:r>
                        <a:rPr lang="en-US" sz="2400" baseline="0" dirty="0" smtClean="0"/>
                        <a:t> May 11</a:t>
                      </a:r>
                      <a:endParaRPr lang="en-US" sz="2400" dirty="0" smtClean="0"/>
                    </a:p>
                    <a:p>
                      <a:r>
                        <a:rPr lang="en-US" sz="2400" dirty="0" smtClean="0"/>
                        <a:t>Due May 25</a:t>
                      </a:r>
                      <a:endParaRPr lang="en-US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>
                        <a:buFont typeface="+mj-lt"/>
                        <a:buAutoNum type="arabicPeriod"/>
                      </a:pPr>
                      <a:r>
                        <a:rPr lang="en-US" sz="2400" dirty="0" smtClean="0"/>
                        <a:t>Employee reviews goals and completes self rating</a:t>
                      </a:r>
                    </a:p>
                    <a:p>
                      <a:pPr marL="800078" lvl="1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 smtClean="0"/>
                        <a:t>Achievement of goals</a:t>
                      </a:r>
                    </a:p>
                    <a:p>
                      <a:pPr marL="800078" lvl="1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 smtClean="0"/>
                        <a:t>Achievement of role expectations</a:t>
                      </a:r>
                    </a:p>
                    <a:p>
                      <a:pPr marL="800078" lvl="1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 smtClean="0"/>
                        <a:t>Demonstration of competencies</a:t>
                      </a:r>
                      <a:endParaRPr lang="en-US" sz="2400" b="0" dirty="0" smtClean="0"/>
                    </a:p>
                  </a:txBody>
                  <a:tcPr/>
                </a:tc>
              </a:tr>
              <a:tr h="504951">
                <a:tc rowSpan="3">
                  <a:txBody>
                    <a:bodyPr/>
                    <a:lstStyle/>
                    <a:p>
                      <a:endParaRPr lang="en-US" sz="2400" b="0" dirty="0" smtClean="0"/>
                    </a:p>
                    <a:p>
                      <a:r>
                        <a:rPr lang="en-US" sz="2400" b="0" dirty="0" smtClean="0"/>
                        <a:t>Due</a:t>
                      </a:r>
                      <a:r>
                        <a:rPr lang="en-US" sz="2400" b="0" baseline="0" dirty="0" smtClean="0"/>
                        <a:t> June 8</a:t>
                      </a:r>
                      <a:endParaRPr lang="en-US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marR="0" lvl="0" indent="-45720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 startAt="2"/>
                        <a:tabLst/>
                        <a:defRPr/>
                      </a:pPr>
                      <a:r>
                        <a:rPr lang="en-US" sz="2400" dirty="0" smtClean="0"/>
                        <a:t>Leader completes ratings of employee performance</a:t>
                      </a:r>
                      <a:endParaRPr lang="en-US" sz="2400" b="0" dirty="0" smtClean="0"/>
                    </a:p>
                  </a:txBody>
                  <a:tcPr/>
                </a:tc>
              </a:tr>
              <a:tr h="424940">
                <a:tc vMerge="1">
                  <a:txBody>
                    <a:bodyPr/>
                    <a:lstStyle/>
                    <a:p>
                      <a:endParaRPr lang="en-US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marR="0" lvl="0" indent="-45720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 startAt="3"/>
                        <a:tabLst/>
                        <a:defRPr/>
                      </a:pPr>
                      <a:r>
                        <a:rPr lang="en-US" sz="2400" dirty="0" smtClean="0"/>
                        <a:t>Leader and employee have year end conversation</a:t>
                      </a:r>
                      <a:endParaRPr lang="en-US" sz="2400" b="0" dirty="0" smtClean="0"/>
                    </a:p>
                  </a:txBody>
                  <a:tcPr/>
                </a:tc>
              </a:tr>
              <a:tr h="571500">
                <a:tc vMerge="1">
                  <a:txBody>
                    <a:bodyPr/>
                    <a:lstStyle/>
                    <a:p>
                      <a:endParaRPr lang="en-US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marR="0" lvl="0" indent="-45720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 startAt="4"/>
                        <a:tabLst/>
                        <a:defRPr/>
                      </a:pPr>
                      <a:r>
                        <a:rPr lang="en-US" sz="2400" dirty="0" smtClean="0"/>
                        <a:t>Leader submits rating</a:t>
                      </a:r>
                      <a:endParaRPr lang="en-US" sz="2400" b="0" dirty="0" smtClean="0"/>
                    </a:p>
                  </a:txBody>
                  <a:tcPr/>
                </a:tc>
              </a:tr>
              <a:tr h="472582">
                <a:tc>
                  <a:txBody>
                    <a:bodyPr/>
                    <a:lstStyle/>
                    <a:p>
                      <a:r>
                        <a:rPr lang="en-US" sz="2400" b="0" dirty="0" smtClean="0"/>
                        <a:t>Due June 15</a:t>
                      </a:r>
                      <a:endParaRPr lang="en-US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marR="0" lvl="0" indent="-45720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 startAt="5"/>
                        <a:tabLst/>
                        <a:defRPr/>
                      </a:pPr>
                      <a:r>
                        <a:rPr lang="en-US" sz="2400" dirty="0" smtClean="0"/>
                        <a:t>Employee and leader sign off</a:t>
                      </a:r>
                      <a:endParaRPr lang="en-US" sz="2400" b="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Left Brace 4"/>
          <p:cNvSpPr/>
          <p:nvPr/>
        </p:nvSpPr>
        <p:spPr>
          <a:xfrm>
            <a:off x="2411362" y="3406626"/>
            <a:ext cx="199104" cy="1264434"/>
          </a:xfrm>
          <a:prstGeom prst="leftBrace">
            <a:avLst>
              <a:gd name="adj1" fmla="val 8333"/>
              <a:gd name="adj2" fmla="val 41563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411362" y="5644698"/>
            <a:ext cx="9366110" cy="707886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The above dates are guidelines. Employees on vacation can complete the review when they return. The system will remain open until at least September.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501994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0792" y="-111409"/>
            <a:ext cx="4258056" cy="13255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Rating </a:t>
            </a:r>
            <a:r>
              <a:rPr lang="en-US" sz="2400" dirty="0"/>
              <a:t>Scale Flowchart</a:t>
            </a:r>
          </a:p>
        </p:txBody>
      </p:sp>
      <p:sp>
        <p:nvSpPr>
          <p:cNvPr id="4" name="Flowchart: Process 3"/>
          <p:cNvSpPr/>
          <p:nvPr/>
        </p:nvSpPr>
        <p:spPr>
          <a:xfrm>
            <a:off x="4328160" y="1072896"/>
            <a:ext cx="3950208" cy="560832"/>
          </a:xfrm>
          <a:prstGeom prst="flowChartProcess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FFFFFF"/>
                </a:solidFill>
              </a:rPr>
              <a:t>Quality Performance</a:t>
            </a:r>
          </a:p>
        </p:txBody>
      </p:sp>
      <p:sp>
        <p:nvSpPr>
          <p:cNvPr id="5" name="Flowchart: Process 4"/>
          <p:cNvSpPr/>
          <p:nvPr/>
        </p:nvSpPr>
        <p:spPr>
          <a:xfrm>
            <a:off x="463296" y="2445375"/>
            <a:ext cx="4767072" cy="53644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FFFFFF"/>
                </a:solidFill>
              </a:rPr>
              <a:t>Above and Beyond</a:t>
            </a:r>
          </a:p>
        </p:txBody>
      </p:sp>
      <p:sp>
        <p:nvSpPr>
          <p:cNvPr id="6" name="Flowchart: Process 5"/>
          <p:cNvSpPr/>
          <p:nvPr/>
        </p:nvSpPr>
        <p:spPr>
          <a:xfrm>
            <a:off x="486219" y="4603141"/>
            <a:ext cx="4744149" cy="524256"/>
          </a:xfrm>
          <a:prstGeom prst="flowChartProcess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FFFFFF"/>
                </a:solidFill>
              </a:rPr>
              <a:t>Outstanding Year</a:t>
            </a:r>
          </a:p>
        </p:txBody>
      </p:sp>
      <p:sp>
        <p:nvSpPr>
          <p:cNvPr id="7" name="Flowchart: Process 6"/>
          <p:cNvSpPr/>
          <p:nvPr/>
        </p:nvSpPr>
        <p:spPr>
          <a:xfrm>
            <a:off x="6534912" y="2432350"/>
            <a:ext cx="4879848" cy="720774"/>
          </a:xfrm>
          <a:prstGeom prst="flowChartProcess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FFFFFF"/>
                </a:solidFill>
              </a:rPr>
              <a:t>Partially Achieved Expectations</a:t>
            </a:r>
          </a:p>
        </p:txBody>
      </p:sp>
      <p:sp>
        <p:nvSpPr>
          <p:cNvPr id="8" name="Flowchart: Process 7"/>
          <p:cNvSpPr/>
          <p:nvPr/>
        </p:nvSpPr>
        <p:spPr>
          <a:xfrm>
            <a:off x="6534912" y="5127397"/>
            <a:ext cx="4879848" cy="674112"/>
          </a:xfrm>
          <a:prstGeom prst="flowChartProcess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FFFFFF"/>
                </a:solidFill>
              </a:rPr>
              <a:t>Did Not Meet Expectations</a:t>
            </a:r>
          </a:p>
        </p:txBody>
      </p:sp>
      <p:sp>
        <p:nvSpPr>
          <p:cNvPr id="9" name="Flowchart: Process 8"/>
          <p:cNvSpPr/>
          <p:nvPr/>
        </p:nvSpPr>
        <p:spPr>
          <a:xfrm>
            <a:off x="4328160" y="1603248"/>
            <a:ext cx="3950208" cy="659417"/>
          </a:xfrm>
          <a:prstGeom prst="flowChart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sz="1600" dirty="0"/>
              <a:t>Work activities, goals, and/or competencies were achieved as expected.</a:t>
            </a: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10" name="Flowchart: Process 9"/>
          <p:cNvSpPr/>
          <p:nvPr/>
        </p:nvSpPr>
        <p:spPr>
          <a:xfrm>
            <a:off x="463296" y="2990336"/>
            <a:ext cx="4767072" cy="1090878"/>
          </a:xfrm>
          <a:prstGeom prst="flowChart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sz="1600" dirty="0"/>
              <a:t>Work activities, goals, and/or competencies were surpassed through better results achieved, larger scope, and/or better timing than initially agreed upon.</a:t>
            </a:r>
            <a:endParaRPr lang="en-US" sz="1600" dirty="0">
              <a:solidFill>
                <a:srgbClr val="000000"/>
              </a:solidFill>
            </a:endParaRPr>
          </a:p>
        </p:txBody>
      </p:sp>
      <p:cxnSp>
        <p:nvCxnSpPr>
          <p:cNvPr id="12" name="Elbow Connector 11"/>
          <p:cNvCxnSpPr>
            <a:stCxn id="4" idx="1"/>
            <a:endCxn id="5" idx="0"/>
          </p:cNvCxnSpPr>
          <p:nvPr/>
        </p:nvCxnSpPr>
        <p:spPr>
          <a:xfrm rot="10800000" flipV="1">
            <a:off x="2846832" y="1353311"/>
            <a:ext cx="1481328" cy="1092063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0" idx="2"/>
            <a:endCxn id="6" idx="0"/>
          </p:cNvCxnSpPr>
          <p:nvPr/>
        </p:nvCxnSpPr>
        <p:spPr>
          <a:xfrm>
            <a:off x="2846832" y="4081214"/>
            <a:ext cx="11462" cy="5219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lowchart: Terminator 13"/>
          <p:cNvSpPr/>
          <p:nvPr/>
        </p:nvSpPr>
        <p:spPr>
          <a:xfrm>
            <a:off x="2184289" y="4072701"/>
            <a:ext cx="1292352" cy="388044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FFFFFF"/>
                </a:solidFill>
              </a:rPr>
              <a:t>Yes, and…</a:t>
            </a:r>
          </a:p>
        </p:txBody>
      </p:sp>
      <p:sp>
        <p:nvSpPr>
          <p:cNvPr id="13" name="Flowchart: Terminator 12"/>
          <p:cNvSpPr/>
          <p:nvPr/>
        </p:nvSpPr>
        <p:spPr>
          <a:xfrm>
            <a:off x="2663952" y="1243788"/>
            <a:ext cx="1292352" cy="388044"/>
          </a:xfrm>
          <a:prstGeom prst="flowChartTerminator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FFFFFF"/>
                </a:solidFill>
              </a:rPr>
              <a:t>Yes, and…</a:t>
            </a:r>
          </a:p>
        </p:txBody>
      </p:sp>
      <p:cxnSp>
        <p:nvCxnSpPr>
          <p:cNvPr id="20" name="Elbow Connector 19"/>
          <p:cNvCxnSpPr>
            <a:stCxn id="4" idx="3"/>
          </p:cNvCxnSpPr>
          <p:nvPr/>
        </p:nvCxnSpPr>
        <p:spPr>
          <a:xfrm>
            <a:off x="8278368" y="1353312"/>
            <a:ext cx="969264" cy="1092063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2" name="Flowchart: Terminator 21"/>
          <p:cNvSpPr/>
          <p:nvPr/>
        </p:nvSpPr>
        <p:spPr>
          <a:xfrm>
            <a:off x="8586216" y="1243788"/>
            <a:ext cx="1292352" cy="388044"/>
          </a:xfrm>
          <a:prstGeom prst="flowChartTerminator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FFFFFF"/>
                </a:solidFill>
              </a:rPr>
              <a:t>No…</a:t>
            </a:r>
          </a:p>
        </p:txBody>
      </p:sp>
      <p:sp>
        <p:nvSpPr>
          <p:cNvPr id="23" name="Flowchart: Process 22"/>
          <p:cNvSpPr/>
          <p:nvPr/>
        </p:nvSpPr>
        <p:spPr>
          <a:xfrm>
            <a:off x="6534912" y="3152201"/>
            <a:ext cx="4879848" cy="1267447"/>
          </a:xfrm>
          <a:prstGeom prst="flowChart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sz="1600" dirty="0"/>
              <a:t>Achieved only some aspects of the work, goals, and competencies. For example, missed important tasks and timelines, failed to achieve agreed upon objectives, and/or did not behave in a collaborative, </a:t>
            </a:r>
            <a:endParaRPr lang="en-US" sz="1600" dirty="0">
              <a:solidFill>
                <a:srgbClr val="000000"/>
              </a:solidFill>
            </a:endParaRPr>
          </a:p>
        </p:txBody>
      </p:sp>
      <p:cxnSp>
        <p:nvCxnSpPr>
          <p:cNvPr id="27" name="Straight Arrow Connector 26"/>
          <p:cNvCxnSpPr>
            <a:stCxn id="23" idx="2"/>
            <a:endCxn id="8" idx="0"/>
          </p:cNvCxnSpPr>
          <p:nvPr/>
        </p:nvCxnSpPr>
        <p:spPr>
          <a:xfrm>
            <a:off x="8974836" y="4419648"/>
            <a:ext cx="0" cy="7077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8" name="Flowchart: Terminator 27"/>
          <p:cNvSpPr/>
          <p:nvPr/>
        </p:nvSpPr>
        <p:spPr>
          <a:xfrm>
            <a:off x="8306927" y="4477225"/>
            <a:ext cx="1292352" cy="388044"/>
          </a:xfrm>
          <a:prstGeom prst="flowChartTerminator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FFFFFF"/>
                </a:solidFill>
              </a:rPr>
              <a:t>Yes, and…</a:t>
            </a:r>
          </a:p>
        </p:txBody>
      </p:sp>
      <p:sp>
        <p:nvSpPr>
          <p:cNvPr id="29" name="Flowchart: Process 28"/>
          <p:cNvSpPr/>
          <p:nvPr/>
        </p:nvSpPr>
        <p:spPr>
          <a:xfrm>
            <a:off x="6534912" y="5840746"/>
            <a:ext cx="4879848" cy="787381"/>
          </a:xfrm>
          <a:prstGeom prst="flowChart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sz="1600" dirty="0"/>
              <a:t>Did not achieve agreed upon work, goals, and competencies.</a:t>
            </a: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30" name="Flowchart: Process 29"/>
          <p:cNvSpPr/>
          <p:nvPr/>
        </p:nvSpPr>
        <p:spPr>
          <a:xfrm>
            <a:off x="475165" y="5127397"/>
            <a:ext cx="4756019" cy="1614779"/>
          </a:xfrm>
          <a:prstGeom prst="flowChart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sz="1600" dirty="0"/>
              <a:t>Work activities, goals, and competencies were surpassed and made a greater than expected contribution to the business. </a:t>
            </a:r>
            <a:r>
              <a:rPr lang="en-CA" sz="1600" dirty="0" smtClean="0"/>
              <a:t>The </a:t>
            </a:r>
            <a:r>
              <a:rPr lang="en-CA" sz="1600" dirty="0"/>
              <a:t>work successfully impacted overall SAIT strategic priorities in a demonstrable way.</a:t>
            </a: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18" name="Down Arrow 17"/>
          <p:cNvSpPr/>
          <p:nvPr/>
        </p:nvSpPr>
        <p:spPr>
          <a:xfrm>
            <a:off x="5779008" y="146304"/>
            <a:ext cx="804672" cy="938784"/>
          </a:xfrm>
          <a:prstGeom prst="down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>
                <a:solidFill>
                  <a:srgbClr val="FFFFFF"/>
                </a:solidFill>
              </a:rPr>
              <a:t>Start</a:t>
            </a:r>
          </a:p>
        </p:txBody>
      </p:sp>
    </p:spTree>
    <p:extLst>
      <p:ext uri="{BB962C8B-B14F-4D97-AF65-F5344CB8AC3E}">
        <p14:creationId xmlns:p14="http://schemas.microsoft.com/office/powerpoint/2010/main" val="10246986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SAIT Colours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DA291C"/>
      </a:accent1>
      <a:accent2>
        <a:srgbClr val="A6192E"/>
      </a:accent2>
      <a:accent3>
        <a:srgbClr val="00A3E0"/>
      </a:accent3>
      <a:accent4>
        <a:srgbClr val="005EB8"/>
      </a:accent4>
      <a:accent5>
        <a:srgbClr val="6D2077"/>
      </a:accent5>
      <a:accent6>
        <a:srgbClr val="222222"/>
      </a:accent6>
      <a:hlink>
        <a:srgbClr val="515151"/>
      </a:hlink>
      <a:folHlink>
        <a:srgbClr val="919191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IT_PPT_Colour_16x9_Template" id="{9343D8A7-6800-F640-AE70-45A3E4AC5BF3}" vid="{216E120B-4FD9-D941-8FC7-0244918ABFF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SAIT_PPT_Colour_16x9_Template</Template>
  <TotalTime>20434</TotalTime>
  <Words>521</Words>
  <Application>Microsoft Office PowerPoint</Application>
  <PresentationFormat>Widescreen</PresentationFormat>
  <Paragraphs>71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Verdana</vt:lpstr>
      <vt:lpstr>Office Theme</vt:lpstr>
      <vt:lpstr>MyPerformance</vt:lpstr>
      <vt:lpstr>Background</vt:lpstr>
      <vt:lpstr>The Plan</vt:lpstr>
      <vt:lpstr>Interim Year End Performance Review</vt:lpstr>
      <vt:lpstr>Quick Demo</vt:lpstr>
      <vt:lpstr>Steps to complete year end</vt:lpstr>
      <vt:lpstr>Rating Scale Flowchart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Cyla Panin</dc:creator>
  <cp:lastModifiedBy>Meghan Donohoe</cp:lastModifiedBy>
  <cp:revision>149</cp:revision>
  <cp:lastPrinted>2018-03-02T20:00:12Z</cp:lastPrinted>
  <dcterms:created xsi:type="dcterms:W3CDTF">2016-04-05T14:17:30Z</dcterms:created>
  <dcterms:modified xsi:type="dcterms:W3CDTF">2020-05-08T13:17:04Z</dcterms:modified>
</cp:coreProperties>
</file>